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9"/>
  </p:notesMasterIdLst>
  <p:handoutMasterIdLst>
    <p:handoutMasterId r:id="rId20"/>
  </p:handoutMasterIdLst>
  <p:sldIdLst>
    <p:sldId id="256" r:id="rId5"/>
    <p:sldId id="257" r:id="rId6"/>
    <p:sldId id="258" r:id="rId7"/>
    <p:sldId id="259" r:id="rId8"/>
    <p:sldId id="263" r:id="rId9"/>
    <p:sldId id="273" r:id="rId10"/>
    <p:sldId id="269" r:id="rId11"/>
    <p:sldId id="260" r:id="rId12"/>
    <p:sldId id="271" r:id="rId13"/>
    <p:sldId id="270" r:id="rId14"/>
    <p:sldId id="272" r:id="rId15"/>
    <p:sldId id="274" r:id="rId16"/>
    <p:sldId id="268" r:id="rId17"/>
    <p:sldId id="265" r:id="rId1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291" autoAdjust="0"/>
  </p:normalViewPr>
  <p:slideViewPr>
    <p:cSldViewPr snapToGrid="0" showGuides="1">
      <p:cViewPr varScale="1">
        <p:scale>
          <a:sx n="86" d="100"/>
          <a:sy n="86" d="100"/>
        </p:scale>
        <p:origin x="562" y="53"/>
      </p:cViewPr>
      <p:guideLst>
        <p:guide pos="3840"/>
        <p:guide orient="horz" pos="2500"/>
        <p:guide pos="4951"/>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8/3/2020</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8/3/2020</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id="{540A1271-E1E7-40AB-9552-9B4249544008}"/>
              </a:ext>
              <a:ext uri="{C183D7F6-B498-43B3-948B-1728B52AA6E4}">
                <adec:decorative xmlns:adec="http://schemas.microsoft.com/office/drawing/2017/decorative"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a:t>Click to edit Master subtitle style</a:t>
            </a:r>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88C711-3D16-496B-BF96-001A0C0A3AAF}"/>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table</a:t>
            </a:r>
            <a:endParaRPr lang="en-US" noProof="0" dirty="0"/>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C23D1-BE9A-4E52-9BEF-D55C4CB7574F}"/>
              </a:ext>
              <a:ext uri="{C183D7F6-B498-43B3-948B-1728B52AA6E4}">
                <adec:decorative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a:t>Click icon to add media</a:t>
            </a:r>
            <a:endParaRPr lang="en-US" noProof="0"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noProof="0" smtClean="0"/>
              <a:pPr/>
              <a:t>‹#›</a:t>
            </a:fld>
            <a:endParaRPr lang="en-US" noProof="0"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r>
              <a:rPr lang="en-US" noProof="0"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noProof="0" dirty="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image" Target="../media/image15.tmp"/><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image" Target="../media/image17.tmp"/><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hyperlink" Target="https://developer.nrel.gov/docs/solar/solar-resource-v1/" TargetMode="External"/><Relationship Id="rId2" Type="http://schemas.openxmlformats.org/officeDocument/2006/relationships/hyperlink" Target="https://go.microsoft.com/fwlink/?linkid=2006808&amp;clcid=0x409" TargetMode="External"/><Relationship Id="rId1" Type="http://schemas.openxmlformats.org/officeDocument/2006/relationships/slideLayout" Target="../slideLayouts/slideLayout17.xml"/><Relationship Id="rId5" Type="http://schemas.openxmlformats.org/officeDocument/2006/relationships/hyperlink" Target="https://www.vivintsolar.com/learning-center/top-states-for-solar" TargetMode="External"/><Relationship Id="rId4" Type="http://schemas.openxmlformats.org/officeDocument/2006/relationships/hyperlink" Target="http://api.openweathermap.org/data/2.5/weather"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image" Target="../media/image10.tmp"/><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13.tmp"/><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E70722D-0BC0-4487-812D-1E4E0DEC1129}"/>
              </a:ext>
            </a:extLst>
          </p:cNvPr>
          <p:cNvSpPr>
            <a:spLocks noGrp="1"/>
          </p:cNvSpPr>
          <p:nvPr>
            <p:ph type="body" sz="quarter" idx="20"/>
          </p:nvPr>
        </p:nvSpPr>
        <p:spPr/>
        <p:txBody>
          <a:bodyPr/>
          <a:lstStyle/>
          <a:p>
            <a:r>
              <a:rPr lang="en-US" dirty="0"/>
              <a:t>August </a:t>
            </a:r>
            <a:endParaRPr lang="ru-RU" dirty="0"/>
          </a:p>
        </p:txBody>
      </p:sp>
      <p:sp>
        <p:nvSpPr>
          <p:cNvPr id="2" name="Text Placeholder 1">
            <a:extLst>
              <a:ext uri="{FF2B5EF4-FFF2-40B4-BE49-F238E27FC236}">
                <a16:creationId xmlns:a16="http://schemas.microsoft.com/office/drawing/2014/main" id="{7D65CF0B-BB68-4A49-91EE-96E78E8CAD61}"/>
              </a:ext>
            </a:extLst>
          </p:cNvPr>
          <p:cNvSpPr>
            <a:spLocks noGrp="1"/>
          </p:cNvSpPr>
          <p:nvPr>
            <p:ph type="body" sz="quarter" idx="21"/>
          </p:nvPr>
        </p:nvSpPr>
        <p:spPr/>
        <p:txBody>
          <a:bodyPr/>
          <a:lstStyle/>
          <a:p>
            <a:r>
              <a:rPr lang="en-US" dirty="0"/>
              <a:t>2020</a:t>
            </a:r>
            <a:endParaRPr lang="ru-RU" dirty="0"/>
          </a:p>
        </p:txBody>
      </p:sp>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p:txBody>
          <a:bodyPr/>
          <a:lstStyle/>
          <a:p>
            <a:r>
              <a:rPr lang="en-US" dirty="0"/>
              <a:t>RENEWABLE ENERGY ANALYSIS</a:t>
            </a:r>
            <a:endParaRPr lang="ru-RU" dirty="0"/>
          </a:p>
        </p:txBody>
      </p:sp>
      <p:sp>
        <p:nvSpPr>
          <p:cNvPr id="5" name="Text Placeholder 4">
            <a:extLst>
              <a:ext uri="{FF2B5EF4-FFF2-40B4-BE49-F238E27FC236}">
                <a16:creationId xmlns:a16="http://schemas.microsoft.com/office/drawing/2014/main" id="{B623514F-9C9F-4868-A7D9-66CAA07E615D}"/>
              </a:ext>
            </a:extLst>
          </p:cNvPr>
          <p:cNvSpPr>
            <a:spLocks noGrp="1"/>
          </p:cNvSpPr>
          <p:nvPr>
            <p:ph type="body" sz="quarter" idx="13"/>
          </p:nvPr>
        </p:nvSpPr>
        <p:spPr/>
        <p:txBody>
          <a:bodyPr/>
          <a:lstStyle/>
          <a:p>
            <a:r>
              <a:rPr lang="en-US" dirty="0"/>
              <a:t>Contributors:</a:t>
            </a:r>
          </a:p>
          <a:p>
            <a:r>
              <a:rPr lang="en-US" dirty="0"/>
              <a:t>Curtis </a:t>
            </a:r>
            <a:r>
              <a:rPr lang="en-US" dirty="0" err="1"/>
              <a:t>Caile</a:t>
            </a:r>
            <a:r>
              <a:rPr lang="en-US" dirty="0"/>
              <a:t>, Dave Borowski, Brooke Crofts</a:t>
            </a:r>
          </a:p>
        </p:txBody>
      </p:sp>
    </p:spTree>
    <p:extLst>
      <p:ext uri="{BB962C8B-B14F-4D97-AF65-F5344CB8AC3E}">
        <p14:creationId xmlns:p14="http://schemas.microsoft.com/office/powerpoint/2010/main" val="2142316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
            <a:extLst>
              <a:ext uri="{FF2B5EF4-FFF2-40B4-BE49-F238E27FC236}">
                <a16:creationId xmlns:a16="http://schemas.microsoft.com/office/drawing/2014/main" id="{DEE6D1AC-3FCE-4FE0-9EC5-AE7281EA579C}"/>
              </a:ext>
            </a:extLst>
          </p:cNvPr>
          <p:cNvSpPr>
            <a:spLocks noGrp="1"/>
          </p:cNvSpPr>
          <p:nvPr>
            <p:ph type="sldNum" sz="quarter" idx="10"/>
          </p:nvPr>
        </p:nvSpPr>
        <p:spPr>
          <a:xfrm>
            <a:off x="5821279" y="6118484"/>
            <a:ext cx="549442" cy="365125"/>
          </a:xfrm>
        </p:spPr>
        <p:txBody>
          <a:bodyPr anchor="ctr">
            <a:normAutofit/>
          </a:bodyPr>
          <a:lstStyle/>
          <a:p>
            <a:pPr>
              <a:spcAft>
                <a:spcPts val="600"/>
              </a:spcAft>
            </a:pPr>
            <a:fld id="{D495E168-DA5E-4888-8D8A-92B118324C14}" type="slidenum">
              <a:rPr lang="en-US" noProof="0" smtClean="0"/>
              <a:pPr>
                <a:spcAft>
                  <a:spcPts val="600"/>
                </a:spcAft>
              </a:pPr>
              <a:t>10</a:t>
            </a:fld>
            <a:endParaRPr lang="en-US" noProof="0"/>
          </a:p>
        </p:txBody>
      </p:sp>
      <p:sp>
        <p:nvSpPr>
          <p:cNvPr id="2" name="Title 1">
            <a:extLst>
              <a:ext uri="{FF2B5EF4-FFF2-40B4-BE49-F238E27FC236}">
                <a16:creationId xmlns:a16="http://schemas.microsoft.com/office/drawing/2014/main" id="{9775B8F0-AF81-4D2F-88F5-37F70321C4A9}"/>
              </a:ext>
            </a:extLst>
          </p:cNvPr>
          <p:cNvSpPr>
            <a:spLocks noGrp="1"/>
          </p:cNvSpPr>
          <p:nvPr>
            <p:ph type="title"/>
          </p:nvPr>
        </p:nvSpPr>
        <p:spPr>
          <a:xfrm>
            <a:off x="838200" y="365125"/>
            <a:ext cx="10515600" cy="1325563"/>
          </a:xfrm>
        </p:spPr>
        <p:txBody>
          <a:bodyPr anchor="ctr">
            <a:normAutofit/>
          </a:bodyPr>
          <a:lstStyle/>
          <a:p>
            <a:r>
              <a:rPr lang="en-US" sz="2400" u="sng" dirty="0"/>
              <a:t>Average Global Horizontal Irradiance </a:t>
            </a:r>
            <a:r>
              <a:rPr lang="en-US" sz="2400" dirty="0"/>
              <a:t>- The insolation values represent the global horizontal resource - the geometric sum of direct normal and diffuse irradiance components, representing total energy available on a planar surface.</a:t>
            </a:r>
          </a:p>
        </p:txBody>
      </p:sp>
      <p:pic>
        <p:nvPicPr>
          <p:cNvPr id="7" name="Content Placeholder 6" descr="A close up of a map&#10;&#10;Description automatically generated">
            <a:extLst>
              <a:ext uri="{FF2B5EF4-FFF2-40B4-BE49-F238E27FC236}">
                <a16:creationId xmlns:a16="http://schemas.microsoft.com/office/drawing/2014/main" id="{557FBFD5-3488-4DE6-8488-D2C80B773A90}"/>
              </a:ext>
            </a:extLst>
          </p:cNvPr>
          <p:cNvPicPr>
            <a:picLocks noGrp="1" noChangeAspect="1"/>
          </p:cNvPicPr>
          <p:nvPr>
            <p:ph sz="half" idx="1"/>
          </p:nvPr>
        </p:nvPicPr>
        <p:blipFill>
          <a:blip r:embed="rId2"/>
          <a:stretch>
            <a:fillRect/>
          </a:stretch>
        </p:blipFill>
        <p:spPr>
          <a:xfrm>
            <a:off x="879475" y="2132013"/>
            <a:ext cx="5173663" cy="3738563"/>
          </a:xfrm>
        </p:spPr>
      </p:pic>
      <p:pic>
        <p:nvPicPr>
          <p:cNvPr id="10" name="Content Placeholder 9" descr="A screenshot of a social media post&#10;&#10;Description automatically generated">
            <a:extLst>
              <a:ext uri="{FF2B5EF4-FFF2-40B4-BE49-F238E27FC236}">
                <a16:creationId xmlns:a16="http://schemas.microsoft.com/office/drawing/2014/main" id="{264756B9-0E41-46A7-8AD9-717B6D4F2A09}"/>
              </a:ext>
            </a:extLst>
          </p:cNvPr>
          <p:cNvPicPr>
            <a:picLocks noGrp="1" noChangeAspect="1"/>
          </p:cNvPicPr>
          <p:nvPr>
            <p:ph sz="half" idx="2"/>
          </p:nvPr>
        </p:nvPicPr>
        <p:blipFill>
          <a:blip r:embed="rId3"/>
          <a:stretch>
            <a:fillRect/>
          </a:stretch>
        </p:blipFill>
        <p:spPr>
          <a:xfrm>
            <a:off x="6135688" y="2132013"/>
            <a:ext cx="5176838" cy="3738563"/>
          </a:xfrm>
        </p:spPr>
      </p:pic>
    </p:spTree>
    <p:extLst>
      <p:ext uri="{BB962C8B-B14F-4D97-AF65-F5344CB8AC3E}">
        <p14:creationId xmlns:p14="http://schemas.microsoft.com/office/powerpoint/2010/main" val="4019172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
            <a:extLst>
              <a:ext uri="{FF2B5EF4-FFF2-40B4-BE49-F238E27FC236}">
                <a16:creationId xmlns:a16="http://schemas.microsoft.com/office/drawing/2014/main" id="{2FE682F4-47EA-4265-8603-45CEAC87388D}"/>
              </a:ext>
            </a:extLst>
          </p:cNvPr>
          <p:cNvSpPr>
            <a:spLocks noGrp="1"/>
          </p:cNvSpPr>
          <p:nvPr>
            <p:ph type="sldNum" sz="quarter" idx="10"/>
          </p:nvPr>
        </p:nvSpPr>
        <p:spPr>
          <a:xfrm>
            <a:off x="5821279" y="6118484"/>
            <a:ext cx="549442" cy="365125"/>
          </a:xfrm>
        </p:spPr>
        <p:txBody>
          <a:bodyPr anchor="ctr">
            <a:normAutofit/>
          </a:bodyPr>
          <a:lstStyle/>
          <a:p>
            <a:pPr>
              <a:spcAft>
                <a:spcPts val="600"/>
              </a:spcAft>
            </a:pPr>
            <a:fld id="{D495E168-DA5E-4888-8D8A-92B118324C14}" type="slidenum">
              <a:rPr lang="en-US" noProof="0" smtClean="0"/>
              <a:pPr>
                <a:spcAft>
                  <a:spcPts val="600"/>
                </a:spcAft>
              </a:pPr>
              <a:t>11</a:t>
            </a:fld>
            <a:endParaRPr lang="en-US" noProof="0"/>
          </a:p>
        </p:txBody>
      </p:sp>
      <p:sp>
        <p:nvSpPr>
          <p:cNvPr id="2" name="Title 1">
            <a:extLst>
              <a:ext uri="{FF2B5EF4-FFF2-40B4-BE49-F238E27FC236}">
                <a16:creationId xmlns:a16="http://schemas.microsoft.com/office/drawing/2014/main" id="{2C64150A-441B-4731-9650-EB16546BC4A9}"/>
              </a:ext>
            </a:extLst>
          </p:cNvPr>
          <p:cNvSpPr>
            <a:spLocks noGrp="1"/>
          </p:cNvSpPr>
          <p:nvPr>
            <p:ph type="title"/>
          </p:nvPr>
        </p:nvSpPr>
        <p:spPr>
          <a:xfrm>
            <a:off x="838200" y="365125"/>
            <a:ext cx="10515600" cy="1325563"/>
          </a:xfrm>
        </p:spPr>
        <p:txBody>
          <a:bodyPr anchor="ctr">
            <a:normAutofit/>
          </a:bodyPr>
          <a:lstStyle/>
          <a:p>
            <a:r>
              <a:rPr lang="en-US" sz="2400" u="sng" dirty="0"/>
              <a:t>Average Tilt at Latitude </a:t>
            </a:r>
            <a:r>
              <a:rPr lang="en-US" sz="2400" dirty="0"/>
              <a:t>- The insolation values represent the resource available to fixed flat plate system tilted towards the equator at an angle equal to the latitude.</a:t>
            </a:r>
          </a:p>
        </p:txBody>
      </p:sp>
      <p:pic>
        <p:nvPicPr>
          <p:cNvPr id="7" name="Content Placeholder 6" descr="A close up of a map&#10;&#10;Description automatically generated">
            <a:extLst>
              <a:ext uri="{FF2B5EF4-FFF2-40B4-BE49-F238E27FC236}">
                <a16:creationId xmlns:a16="http://schemas.microsoft.com/office/drawing/2014/main" id="{A186E16F-0DF0-4ED7-B7F6-7064F66853E9}"/>
              </a:ext>
            </a:extLst>
          </p:cNvPr>
          <p:cNvPicPr>
            <a:picLocks noGrp="1" noChangeAspect="1"/>
          </p:cNvPicPr>
          <p:nvPr>
            <p:ph sz="half" idx="1"/>
          </p:nvPr>
        </p:nvPicPr>
        <p:blipFill>
          <a:blip r:embed="rId2"/>
          <a:stretch>
            <a:fillRect/>
          </a:stretch>
        </p:blipFill>
        <p:spPr>
          <a:xfrm>
            <a:off x="879475" y="2100263"/>
            <a:ext cx="5262563" cy="3803650"/>
          </a:xfrm>
        </p:spPr>
      </p:pic>
      <p:pic>
        <p:nvPicPr>
          <p:cNvPr id="10" name="Content Placeholder 9" descr="A screenshot of a social media post&#10;&#10;Description automatically generated">
            <a:extLst>
              <a:ext uri="{FF2B5EF4-FFF2-40B4-BE49-F238E27FC236}">
                <a16:creationId xmlns:a16="http://schemas.microsoft.com/office/drawing/2014/main" id="{1774734D-BB43-482F-BAC2-D9E1ED365F04}"/>
              </a:ext>
            </a:extLst>
          </p:cNvPr>
          <p:cNvPicPr>
            <a:picLocks noGrp="1" noChangeAspect="1"/>
          </p:cNvPicPr>
          <p:nvPr>
            <p:ph sz="half" idx="2"/>
          </p:nvPr>
        </p:nvPicPr>
        <p:blipFill>
          <a:blip r:embed="rId3"/>
          <a:stretch>
            <a:fillRect/>
          </a:stretch>
        </p:blipFill>
        <p:spPr>
          <a:xfrm>
            <a:off x="6224588" y="2100263"/>
            <a:ext cx="5087938" cy="3803650"/>
          </a:xfrm>
        </p:spPr>
      </p:pic>
    </p:spTree>
    <p:extLst>
      <p:ext uri="{BB962C8B-B14F-4D97-AF65-F5344CB8AC3E}">
        <p14:creationId xmlns:p14="http://schemas.microsoft.com/office/powerpoint/2010/main" val="2412015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49964F-F995-4444-A4C6-CC6810D477A8}"/>
              </a:ext>
            </a:extLst>
          </p:cNvPr>
          <p:cNvSpPr>
            <a:spLocks noGrp="1"/>
          </p:cNvSpPr>
          <p:nvPr>
            <p:ph type="sldNum" sz="quarter" idx="10"/>
          </p:nvPr>
        </p:nvSpPr>
        <p:spPr>
          <a:xfrm>
            <a:off x="5821279" y="6118484"/>
            <a:ext cx="549442" cy="365125"/>
          </a:xfrm>
        </p:spPr>
        <p:txBody>
          <a:bodyPr anchor="ctr">
            <a:normAutofit/>
          </a:bodyPr>
          <a:lstStyle/>
          <a:p>
            <a:pPr>
              <a:spcAft>
                <a:spcPts val="600"/>
              </a:spcAft>
            </a:pPr>
            <a:fld id="{D495E168-DA5E-4888-8D8A-92B118324C14}" type="slidenum">
              <a:rPr lang="en-US" noProof="0" smtClean="0"/>
              <a:pPr>
                <a:spcAft>
                  <a:spcPts val="600"/>
                </a:spcAft>
              </a:pPr>
              <a:t>12</a:t>
            </a:fld>
            <a:endParaRPr lang="en-US" noProof="0"/>
          </a:p>
        </p:txBody>
      </p:sp>
      <p:sp>
        <p:nvSpPr>
          <p:cNvPr id="10" name="Title 3">
            <a:extLst>
              <a:ext uri="{FF2B5EF4-FFF2-40B4-BE49-F238E27FC236}">
                <a16:creationId xmlns:a16="http://schemas.microsoft.com/office/drawing/2014/main" id="{1499A678-4269-43D6-892A-6F7582496504}"/>
              </a:ext>
            </a:extLst>
          </p:cNvPr>
          <p:cNvSpPr>
            <a:spLocks noGrp="1"/>
          </p:cNvSpPr>
          <p:nvPr>
            <p:ph type="title"/>
          </p:nvPr>
        </p:nvSpPr>
        <p:spPr>
          <a:xfrm>
            <a:off x="839788" y="492220"/>
            <a:ext cx="3932237" cy="1241329"/>
          </a:xfrm>
        </p:spPr>
        <p:txBody>
          <a:bodyPr/>
          <a:lstStyle/>
          <a:p>
            <a:r>
              <a:rPr lang="en-US" dirty="0"/>
              <a:t>August 1, 2020</a:t>
            </a:r>
            <a:br>
              <a:rPr lang="en-US" dirty="0"/>
            </a:br>
            <a:r>
              <a:rPr lang="en-US" dirty="0"/>
              <a:t>Wind Speed</a:t>
            </a:r>
          </a:p>
        </p:txBody>
      </p:sp>
      <p:sp>
        <p:nvSpPr>
          <p:cNvPr id="12" name="Text Placeholder 4">
            <a:extLst>
              <a:ext uri="{FF2B5EF4-FFF2-40B4-BE49-F238E27FC236}">
                <a16:creationId xmlns:a16="http://schemas.microsoft.com/office/drawing/2014/main" id="{02A5095E-FCB8-44E4-856E-B2FDDE296BB5}"/>
              </a:ext>
            </a:extLst>
          </p:cNvPr>
          <p:cNvSpPr>
            <a:spLocks noGrp="1"/>
          </p:cNvSpPr>
          <p:nvPr>
            <p:ph type="body" sz="half" idx="2"/>
          </p:nvPr>
        </p:nvSpPr>
        <p:spPr>
          <a:xfrm>
            <a:off x="839788" y="2177592"/>
            <a:ext cx="3932237" cy="3613608"/>
          </a:xfrm>
        </p:spPr>
        <p:txBody>
          <a:bodyPr>
            <a:normAutofit/>
          </a:bodyPr>
          <a:lstStyle/>
          <a:p>
            <a:r>
              <a:rPr lang="en-US" sz="2400" dirty="0"/>
              <a:t>Historical Data on Open Weather Data proved to be too cost prohibitive to do an adequate study on wind data and our hope to show areas that may have natural weather patterns to harness wind energy.</a:t>
            </a:r>
          </a:p>
        </p:txBody>
      </p:sp>
      <p:pic>
        <p:nvPicPr>
          <p:cNvPr id="5" name="Picture 4" descr="A screenshot of a cell phone&#10;&#10;Description automatically generated">
            <a:extLst>
              <a:ext uri="{FF2B5EF4-FFF2-40B4-BE49-F238E27FC236}">
                <a16:creationId xmlns:a16="http://schemas.microsoft.com/office/drawing/2014/main" id="{89DCAA16-9C22-47BA-BC5D-BDF83D804E61}"/>
              </a:ext>
            </a:extLst>
          </p:cNvPr>
          <p:cNvPicPr>
            <a:picLocks noChangeAspect="1"/>
          </p:cNvPicPr>
          <p:nvPr/>
        </p:nvPicPr>
        <p:blipFill>
          <a:blip r:embed="rId2"/>
          <a:stretch>
            <a:fillRect/>
          </a:stretch>
        </p:blipFill>
        <p:spPr>
          <a:xfrm>
            <a:off x="5180012" y="816071"/>
            <a:ext cx="6172200" cy="4690870"/>
          </a:xfrm>
          <a:prstGeom prst="rect">
            <a:avLst/>
          </a:prstGeom>
          <a:noFill/>
        </p:spPr>
      </p:pic>
    </p:spTree>
    <p:extLst>
      <p:ext uri="{BB962C8B-B14F-4D97-AF65-F5344CB8AC3E}">
        <p14:creationId xmlns:p14="http://schemas.microsoft.com/office/powerpoint/2010/main" val="1789848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US" dirty="0"/>
              <a:t>Project Data Index</a:t>
            </a:r>
          </a:p>
        </p:txBody>
      </p:sp>
      <p:sp>
        <p:nvSpPr>
          <p:cNvPr id="8" name="TextBox 7">
            <a:hlinkClick r:id="rId2"/>
            <a:extLst>
              <a:ext uri="{FF2B5EF4-FFF2-40B4-BE49-F238E27FC236}">
                <a16:creationId xmlns:a16="http://schemas.microsoft.com/office/drawing/2014/main" id="{5FC6C278-4035-446A-A94B-030E792FDDF5}"/>
              </a:ext>
            </a:extLst>
          </p:cNvPr>
          <p:cNvSpPr txBox="1"/>
          <p:nvPr/>
        </p:nvSpPr>
        <p:spPr>
          <a:xfrm>
            <a:off x="1547813" y="2459504"/>
            <a:ext cx="9096374" cy="1785104"/>
          </a:xfrm>
          <a:prstGeom prst="rect">
            <a:avLst/>
          </a:prstGeom>
          <a:noFill/>
        </p:spPr>
        <p:txBody>
          <a:bodyPr wrap="square" rtlCol="0">
            <a:spAutoFit/>
          </a:bodyPr>
          <a:lstStyle/>
          <a:p>
            <a:pPr algn="ctr"/>
            <a:r>
              <a:rPr lang="en-US" dirty="0">
                <a:solidFill>
                  <a:schemeClr val="bg1"/>
                </a:solidFill>
              </a:rPr>
              <a:t>National Renewable Energy Lab:   </a:t>
            </a:r>
            <a:r>
              <a:rPr lang="en-US" dirty="0">
                <a:hlinkClick r:id="rId3"/>
              </a:rPr>
              <a:t>https://developer.nrel.gov/docs/solar/solar-resource-v1/</a:t>
            </a:r>
            <a:endParaRPr lang="en-US" dirty="0"/>
          </a:p>
          <a:p>
            <a:pPr algn="ctr"/>
            <a:endParaRPr lang="en-US" dirty="0">
              <a:solidFill>
                <a:schemeClr val="bg1"/>
              </a:solidFill>
            </a:endParaRPr>
          </a:p>
          <a:p>
            <a:pPr algn="ctr"/>
            <a:r>
              <a:rPr lang="en-US" dirty="0">
                <a:solidFill>
                  <a:schemeClr val="bg1"/>
                </a:solidFill>
              </a:rPr>
              <a:t>Open Weather Data:  </a:t>
            </a:r>
            <a:r>
              <a:rPr lang="en-US" u="sng" dirty="0">
                <a:solidFill>
                  <a:schemeClr val="bg1"/>
                </a:solidFill>
                <a:hlinkClick r:id="rId4"/>
              </a:rPr>
              <a:t>http://api.openweathermap.org/data/2.5/weather</a:t>
            </a:r>
            <a:r>
              <a:rPr lang="en-US" u="sng" dirty="0">
                <a:solidFill>
                  <a:schemeClr val="bg1"/>
                </a:solidFill>
              </a:rPr>
              <a:t>?”</a:t>
            </a:r>
          </a:p>
          <a:p>
            <a:pPr algn="ctr"/>
            <a:endParaRPr lang="en-US" u="sng" dirty="0">
              <a:solidFill>
                <a:schemeClr val="bg1"/>
              </a:solidFill>
            </a:endParaRPr>
          </a:p>
          <a:p>
            <a:pPr algn="ctr"/>
            <a:r>
              <a:rPr lang="en-US" dirty="0" err="1">
                <a:solidFill>
                  <a:schemeClr val="bg1"/>
                </a:solidFill>
              </a:rPr>
              <a:t>Vivint.Solar</a:t>
            </a:r>
            <a:r>
              <a:rPr lang="en-US" dirty="0">
                <a:solidFill>
                  <a:schemeClr val="bg1"/>
                </a:solidFill>
              </a:rPr>
              <a:t>: </a:t>
            </a:r>
            <a:r>
              <a:rPr lang="en-US" dirty="0">
                <a:hlinkClick r:id="rId5"/>
              </a:rPr>
              <a:t>https://www.vivintsolar.com/learning-center/top-states-for-solar</a:t>
            </a:r>
            <a:endParaRPr lang="en-US" dirty="0">
              <a:solidFill>
                <a:schemeClr val="bg1"/>
              </a:solidFill>
            </a:endParaRPr>
          </a:p>
          <a:p>
            <a:pPr algn="ctr"/>
            <a:r>
              <a:rPr lang="en-US" sz="2000" dirty="0">
                <a:solidFill>
                  <a:schemeClr val="bg1"/>
                </a:solidFill>
              </a:rPr>
              <a:t> </a:t>
            </a:r>
          </a:p>
        </p:txBody>
      </p:sp>
      <p:sp>
        <p:nvSpPr>
          <p:cNvPr id="3" name="Slide Number Placeholder 2">
            <a:extLst>
              <a:ext uri="{FF2B5EF4-FFF2-40B4-BE49-F238E27FC236}">
                <a16:creationId xmlns:a16="http://schemas.microsoft.com/office/drawing/2014/main" id="{D2702AE2-358E-4E9A-AF91-90EFED7991A0}"/>
              </a:ext>
            </a:extLst>
          </p:cNvPr>
          <p:cNvSpPr>
            <a:spLocks noGrp="1"/>
          </p:cNvSpPr>
          <p:nvPr>
            <p:ph type="sldNum" sz="quarter" idx="10"/>
          </p:nvPr>
        </p:nvSpPr>
        <p:spPr/>
        <p:txBody>
          <a:bodyPr/>
          <a:lstStyle/>
          <a:p>
            <a:fld id="{D495E168-DA5E-4888-8D8A-92B118324C14}" type="slidenum">
              <a:rPr lang="en-US" smtClean="0"/>
              <a:pPr/>
              <a:t>13</a:t>
            </a:fld>
            <a:endParaRPr lang="en-US" dirty="0"/>
          </a:p>
        </p:txBody>
      </p:sp>
    </p:spTree>
    <p:extLst>
      <p:ext uri="{BB962C8B-B14F-4D97-AF65-F5344CB8AC3E}">
        <p14:creationId xmlns:p14="http://schemas.microsoft.com/office/powerpoint/2010/main" val="59582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B381BA-F1D7-483F-B759-9C3451355503}"/>
              </a:ext>
            </a:extLst>
          </p:cNvPr>
          <p:cNvSpPr>
            <a:spLocks noGrp="1"/>
          </p:cNvSpPr>
          <p:nvPr>
            <p:ph type="title"/>
          </p:nvPr>
        </p:nvSpPr>
        <p:spPr/>
        <p:txBody>
          <a:bodyPr/>
          <a:lstStyle/>
          <a:p>
            <a:r>
              <a:rPr lang="en-US" dirty="0"/>
              <a:t>THANK YOU!</a:t>
            </a:r>
          </a:p>
        </p:txBody>
      </p:sp>
      <p:sp>
        <p:nvSpPr>
          <p:cNvPr id="4" name="Text Placeholder 3">
            <a:extLst>
              <a:ext uri="{FF2B5EF4-FFF2-40B4-BE49-F238E27FC236}">
                <a16:creationId xmlns:a16="http://schemas.microsoft.com/office/drawing/2014/main" id="{A412BBAB-4628-42F5-BF78-BE0E59475133}"/>
              </a:ext>
            </a:extLst>
          </p:cNvPr>
          <p:cNvSpPr>
            <a:spLocks noGrp="1"/>
          </p:cNvSpPr>
          <p:nvPr>
            <p:ph type="body" sz="quarter" idx="13"/>
          </p:nvPr>
        </p:nvSpPr>
        <p:spPr/>
        <p:txBody>
          <a:bodyPr/>
          <a:lstStyle/>
          <a:p>
            <a:r>
              <a:rPr lang="en-US" dirty="0"/>
              <a:t>Curtis </a:t>
            </a:r>
            <a:r>
              <a:rPr lang="en-US" dirty="0" err="1"/>
              <a:t>Caile</a:t>
            </a:r>
            <a:r>
              <a:rPr lang="en-US" dirty="0"/>
              <a:t>, Dave Borowski, Brooke Crofts</a:t>
            </a:r>
          </a:p>
          <a:p>
            <a:endParaRPr lang="en-US" dirty="0"/>
          </a:p>
        </p:txBody>
      </p:sp>
      <p:sp>
        <p:nvSpPr>
          <p:cNvPr id="2" name="Text Placeholder 1">
            <a:extLst>
              <a:ext uri="{FF2B5EF4-FFF2-40B4-BE49-F238E27FC236}">
                <a16:creationId xmlns:a16="http://schemas.microsoft.com/office/drawing/2014/main" id="{CBA4F671-D586-49FB-B0C1-E7E9ADFE08D4}"/>
              </a:ext>
            </a:extLst>
          </p:cNvPr>
          <p:cNvSpPr>
            <a:spLocks noGrp="1"/>
          </p:cNvSpPr>
          <p:nvPr>
            <p:ph type="body" sz="quarter" idx="21"/>
          </p:nvPr>
        </p:nvSpPr>
        <p:spPr/>
        <p:txBody>
          <a:bodyPr/>
          <a:lstStyle/>
          <a:p>
            <a:r>
              <a:rPr lang="en-US" dirty="0"/>
              <a:t>DU Bootcamp 2020</a:t>
            </a:r>
          </a:p>
        </p:txBody>
      </p:sp>
    </p:spTree>
    <p:extLst>
      <p:ext uri="{BB962C8B-B14F-4D97-AF65-F5344CB8AC3E}">
        <p14:creationId xmlns:p14="http://schemas.microsoft.com/office/powerpoint/2010/main" val="3309279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a:xfrm>
            <a:off x="838200" y="3677058"/>
            <a:ext cx="10515600" cy="1096991"/>
          </a:xfrm>
        </p:spPr>
        <p:txBody>
          <a:bodyPr>
            <a:normAutofit fontScale="90000"/>
          </a:bodyPr>
          <a:lstStyle/>
          <a:p>
            <a:r>
              <a:rPr lang="en-US" dirty="0"/>
              <a:t>From: Gas and Oil</a:t>
            </a:r>
            <a:br>
              <a:rPr lang="en-US" dirty="0"/>
            </a:br>
            <a:r>
              <a:rPr lang="en-US" dirty="0"/>
              <a:t>To:  Solar and Wind</a:t>
            </a:r>
          </a:p>
        </p:txBody>
      </p:sp>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0"/>
          </p:nvPr>
        </p:nvSpPr>
        <p:spPr/>
        <p:txBody>
          <a:bodyPr/>
          <a:lstStyle/>
          <a:p>
            <a:fld id="{D495E168-DA5E-4888-8D8A-92B118324C14}" type="slidenum">
              <a:rPr lang="en-US" smtClean="0"/>
              <a:pPr/>
              <a:t>2</a:t>
            </a:fld>
            <a:endParaRPr lang="en-US" dirty="0"/>
          </a:p>
        </p:txBody>
      </p:sp>
      <p:sp>
        <p:nvSpPr>
          <p:cNvPr id="5" name="Text Placeholder 4">
            <a:extLst>
              <a:ext uri="{FF2B5EF4-FFF2-40B4-BE49-F238E27FC236}">
                <a16:creationId xmlns:a16="http://schemas.microsoft.com/office/drawing/2014/main" id="{171A006E-2552-45AA-81E6-9D6D26A503C2}"/>
              </a:ext>
            </a:extLst>
          </p:cNvPr>
          <p:cNvSpPr>
            <a:spLocks noGrp="1"/>
          </p:cNvSpPr>
          <p:nvPr>
            <p:ph type="body" sz="quarter" idx="1"/>
          </p:nvPr>
        </p:nvSpPr>
        <p:spPr/>
        <p:txBody>
          <a:bodyPr/>
          <a:lstStyle/>
          <a:p>
            <a:r>
              <a:rPr lang="en-US" dirty="0"/>
              <a:t>Where natural weather trends promote use of renewable energy sources</a:t>
            </a:r>
          </a:p>
        </p:txBody>
      </p:sp>
    </p:spTree>
    <p:extLst>
      <p:ext uri="{BB962C8B-B14F-4D97-AF65-F5344CB8AC3E}">
        <p14:creationId xmlns:p14="http://schemas.microsoft.com/office/powerpoint/2010/main" val="434389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p:txBody>
          <a:bodyPr/>
          <a:lstStyle/>
          <a:p>
            <a:r>
              <a:rPr lang="en-US" dirty="0"/>
              <a:t>Project Outline</a:t>
            </a:r>
          </a:p>
        </p:txBody>
      </p:sp>
      <p:sp>
        <p:nvSpPr>
          <p:cNvPr id="6" name="Text Placeholder 5">
            <a:extLst>
              <a:ext uri="{FF2B5EF4-FFF2-40B4-BE49-F238E27FC236}">
                <a16:creationId xmlns:a16="http://schemas.microsoft.com/office/drawing/2014/main" id="{7E54AC28-9C3E-4734-B2BB-5EC5F60F5559}"/>
              </a:ext>
            </a:extLst>
          </p:cNvPr>
          <p:cNvSpPr>
            <a:spLocks noGrp="1"/>
          </p:cNvSpPr>
          <p:nvPr>
            <p:ph type="body" sz="quarter" idx="15"/>
          </p:nvPr>
        </p:nvSpPr>
        <p:spPr>
          <a:xfrm>
            <a:off x="838199" y="2290439"/>
            <a:ext cx="5288963" cy="3398467"/>
          </a:xfrm>
        </p:spPr>
        <p:txBody>
          <a:bodyPr/>
          <a:lstStyle/>
          <a:p>
            <a:r>
              <a:rPr lang="en-US" sz="2400" dirty="0"/>
              <a:t>Identify data sources for renewable energy.</a:t>
            </a:r>
          </a:p>
          <a:p>
            <a:r>
              <a:rPr lang="en-US" sz="2400" dirty="0"/>
              <a:t>Write APIs to collect and store data</a:t>
            </a:r>
          </a:p>
          <a:p>
            <a:r>
              <a:rPr lang="en-US" sz="2400" dirty="0"/>
              <a:t>Identify trends by region using matplotlib/pandas</a:t>
            </a:r>
          </a:p>
          <a:p>
            <a:r>
              <a:rPr lang="en-US" sz="2400" dirty="0"/>
              <a:t>Heat maps of output by energy source</a:t>
            </a:r>
          </a:p>
          <a:p>
            <a:r>
              <a:rPr lang="en-US" sz="2400" dirty="0"/>
              <a:t>Using open weather data to identify wind/sun trends</a:t>
            </a:r>
          </a:p>
          <a:p>
            <a:endParaRPr lang="en-US" dirty="0"/>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a:lstStyle/>
          <a:p>
            <a:fld id="{D495E168-DA5E-4888-8D8A-92B118324C14}" type="slidenum">
              <a:rPr lang="en-US" smtClean="0"/>
              <a:pPr/>
              <a:t>3</a:t>
            </a:fld>
            <a:endParaRPr lang="en-US" dirty="0"/>
          </a:p>
        </p:txBody>
      </p:sp>
    </p:spTree>
    <p:extLst>
      <p:ext uri="{BB962C8B-B14F-4D97-AF65-F5344CB8AC3E}">
        <p14:creationId xmlns:p14="http://schemas.microsoft.com/office/powerpoint/2010/main" val="3733523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B51AE-252F-4958-A1E9-67C57179FF35}"/>
              </a:ext>
            </a:extLst>
          </p:cNvPr>
          <p:cNvSpPr>
            <a:spLocks noGrp="1"/>
          </p:cNvSpPr>
          <p:nvPr>
            <p:ph type="title"/>
          </p:nvPr>
        </p:nvSpPr>
        <p:spPr/>
        <p:txBody>
          <a:bodyPr>
            <a:normAutofit/>
          </a:bodyPr>
          <a:lstStyle/>
          <a:p>
            <a:r>
              <a:rPr lang="en-US" sz="3200" dirty="0"/>
              <a:t>Where our interests started:</a:t>
            </a:r>
          </a:p>
        </p:txBody>
      </p:sp>
      <p:sp>
        <p:nvSpPr>
          <p:cNvPr id="6" name="Text Placeholder 5">
            <a:extLst>
              <a:ext uri="{FF2B5EF4-FFF2-40B4-BE49-F238E27FC236}">
                <a16:creationId xmlns:a16="http://schemas.microsoft.com/office/drawing/2014/main" id="{A1FE0C33-CECE-4322-A29C-AEA87CDB13E3}"/>
              </a:ext>
            </a:extLst>
          </p:cNvPr>
          <p:cNvSpPr>
            <a:spLocks noGrp="1"/>
          </p:cNvSpPr>
          <p:nvPr>
            <p:ph type="body" sz="quarter" idx="15"/>
          </p:nvPr>
        </p:nvSpPr>
        <p:spPr>
          <a:xfrm>
            <a:off x="6370721" y="857635"/>
            <a:ext cx="5512317" cy="2895215"/>
          </a:xfrm>
        </p:spPr>
        <p:txBody>
          <a:bodyPr>
            <a:normAutofit/>
          </a:bodyPr>
          <a:lstStyle/>
          <a:p>
            <a:r>
              <a:rPr lang="en-US" sz="2400" dirty="0"/>
              <a:t>Where is  wind/solar most efficient?</a:t>
            </a:r>
          </a:p>
          <a:p>
            <a:r>
              <a:rPr lang="en-US" sz="2400" dirty="0"/>
              <a:t>Understand Historic output/use of solar energy</a:t>
            </a:r>
          </a:p>
          <a:p>
            <a:r>
              <a:rPr lang="en-US" sz="2400" dirty="0"/>
              <a:t>What country/state produces the most renewable energy?</a:t>
            </a:r>
          </a:p>
          <a:p>
            <a:r>
              <a:rPr lang="en-US" sz="2400" dirty="0"/>
              <a:t>Can we identify areas that have weather conditions suitable for renewables?</a:t>
            </a:r>
          </a:p>
          <a:p>
            <a:endParaRPr lang="en-US" sz="1800" dirty="0"/>
          </a:p>
        </p:txBody>
      </p:sp>
      <p:sp>
        <p:nvSpPr>
          <p:cNvPr id="3" name="Slide Number Placeholder 2">
            <a:extLst>
              <a:ext uri="{FF2B5EF4-FFF2-40B4-BE49-F238E27FC236}">
                <a16:creationId xmlns:a16="http://schemas.microsoft.com/office/drawing/2014/main" id="{077CBD36-E928-427F-BCF4-3FF2B77D4C0D}"/>
              </a:ext>
            </a:extLst>
          </p:cNvPr>
          <p:cNvSpPr>
            <a:spLocks noGrp="1"/>
          </p:cNvSpPr>
          <p:nvPr>
            <p:ph type="sldNum" sz="quarter" idx="10"/>
          </p:nvPr>
        </p:nvSpPr>
        <p:spPr/>
        <p:txBody>
          <a:bodyPr/>
          <a:lstStyle/>
          <a:p>
            <a:fld id="{D495E168-DA5E-4888-8D8A-92B118324C14}" type="slidenum">
              <a:rPr lang="en-US" smtClean="0"/>
              <a:pPr/>
              <a:t>4</a:t>
            </a:fld>
            <a:endParaRPr lang="en-US" dirty="0"/>
          </a:p>
        </p:txBody>
      </p:sp>
    </p:spTree>
    <p:extLst>
      <p:ext uri="{BB962C8B-B14F-4D97-AF65-F5344CB8AC3E}">
        <p14:creationId xmlns:p14="http://schemas.microsoft.com/office/powerpoint/2010/main" val="2636584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6000"/>
            <a:lum/>
          </a:blip>
          <a:srcRect/>
          <a:stretch>
            <a:fillRect t="-16000" b="-16000"/>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C77C5D-1541-4D4C-8CD9-E4CB2D74FBB4}"/>
              </a:ext>
            </a:extLst>
          </p:cNvPr>
          <p:cNvSpPr>
            <a:spLocks noGrp="1"/>
          </p:cNvSpPr>
          <p:nvPr>
            <p:ph type="title"/>
          </p:nvPr>
        </p:nvSpPr>
        <p:spPr>
          <a:xfrm>
            <a:off x="2835675" y="282421"/>
            <a:ext cx="6113016" cy="774021"/>
          </a:xfrm>
        </p:spPr>
        <p:txBody>
          <a:bodyPr>
            <a:normAutofit fontScale="90000"/>
          </a:bodyPr>
          <a:lstStyle/>
          <a:p>
            <a:r>
              <a:rPr lang="en-US" dirty="0"/>
              <a:t>For Loop API Call</a:t>
            </a:r>
          </a:p>
        </p:txBody>
      </p:sp>
      <p:sp>
        <p:nvSpPr>
          <p:cNvPr id="2" name="Slide Number Placeholder 1">
            <a:extLst>
              <a:ext uri="{FF2B5EF4-FFF2-40B4-BE49-F238E27FC236}">
                <a16:creationId xmlns:a16="http://schemas.microsoft.com/office/drawing/2014/main" id="{95F1F869-7372-4C01-A626-993295149E3E}"/>
              </a:ext>
            </a:extLst>
          </p:cNvPr>
          <p:cNvSpPr>
            <a:spLocks noGrp="1"/>
          </p:cNvSpPr>
          <p:nvPr>
            <p:ph type="sldNum" sz="quarter" idx="10"/>
          </p:nvPr>
        </p:nvSpPr>
        <p:spPr/>
        <p:txBody>
          <a:bodyPr/>
          <a:lstStyle/>
          <a:p>
            <a:fld id="{D495E168-DA5E-4888-8D8A-92B118324C14}" type="slidenum">
              <a:rPr lang="en-US" smtClean="0"/>
              <a:pPr/>
              <a:t>5</a:t>
            </a:fld>
            <a:endParaRPr lang="en-US" dirty="0"/>
          </a:p>
        </p:txBody>
      </p:sp>
      <p:pic>
        <p:nvPicPr>
          <p:cNvPr id="9" name="Picture 8" descr="A screenshot of a social media post&#10;&#10;Description automatically generated">
            <a:extLst>
              <a:ext uri="{FF2B5EF4-FFF2-40B4-BE49-F238E27FC236}">
                <a16:creationId xmlns:a16="http://schemas.microsoft.com/office/drawing/2014/main" id="{6BFD89E9-5D20-4859-A842-D1D9D3618D33}"/>
              </a:ext>
            </a:extLst>
          </p:cNvPr>
          <p:cNvPicPr>
            <a:picLocks noChangeAspect="1"/>
          </p:cNvPicPr>
          <p:nvPr/>
        </p:nvPicPr>
        <p:blipFill>
          <a:blip r:embed="rId3"/>
          <a:stretch>
            <a:fillRect/>
          </a:stretch>
        </p:blipFill>
        <p:spPr>
          <a:xfrm>
            <a:off x="1849252" y="973005"/>
            <a:ext cx="8138127" cy="5070589"/>
          </a:xfrm>
          <a:prstGeom prst="rect">
            <a:avLst/>
          </a:prstGeom>
        </p:spPr>
      </p:pic>
    </p:spTree>
    <p:extLst>
      <p:ext uri="{BB962C8B-B14F-4D97-AF65-F5344CB8AC3E}">
        <p14:creationId xmlns:p14="http://schemas.microsoft.com/office/powerpoint/2010/main" val="4243905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6000"/>
            <a:lum/>
          </a:blip>
          <a:srcRect/>
          <a:stretch>
            <a:fillRect t="-16000" b="-16000"/>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C77C5D-1541-4D4C-8CD9-E4CB2D74FBB4}"/>
              </a:ext>
            </a:extLst>
          </p:cNvPr>
          <p:cNvSpPr>
            <a:spLocks noGrp="1"/>
          </p:cNvSpPr>
          <p:nvPr>
            <p:ph type="title"/>
          </p:nvPr>
        </p:nvSpPr>
        <p:spPr>
          <a:xfrm>
            <a:off x="2835675" y="282421"/>
            <a:ext cx="6113016" cy="774021"/>
          </a:xfrm>
        </p:spPr>
        <p:txBody>
          <a:bodyPr>
            <a:normAutofit fontScale="90000"/>
          </a:bodyPr>
          <a:lstStyle/>
          <a:p>
            <a:r>
              <a:rPr lang="en-US" dirty="0"/>
              <a:t>For Loop API Call</a:t>
            </a:r>
          </a:p>
        </p:txBody>
      </p:sp>
      <p:sp>
        <p:nvSpPr>
          <p:cNvPr id="2" name="Slide Number Placeholder 1">
            <a:extLst>
              <a:ext uri="{FF2B5EF4-FFF2-40B4-BE49-F238E27FC236}">
                <a16:creationId xmlns:a16="http://schemas.microsoft.com/office/drawing/2014/main" id="{95F1F869-7372-4C01-A626-993295149E3E}"/>
              </a:ext>
            </a:extLst>
          </p:cNvPr>
          <p:cNvSpPr>
            <a:spLocks noGrp="1"/>
          </p:cNvSpPr>
          <p:nvPr>
            <p:ph type="sldNum" sz="quarter" idx="10"/>
          </p:nvPr>
        </p:nvSpPr>
        <p:spPr/>
        <p:txBody>
          <a:bodyPr/>
          <a:lstStyle/>
          <a:p>
            <a:fld id="{D495E168-DA5E-4888-8D8A-92B118324C14}" type="slidenum">
              <a:rPr lang="en-US" smtClean="0"/>
              <a:pPr/>
              <a:t>6</a:t>
            </a:fld>
            <a:endParaRPr lang="en-US" dirty="0"/>
          </a:p>
        </p:txBody>
      </p:sp>
      <p:pic>
        <p:nvPicPr>
          <p:cNvPr id="7" name="Picture 6" descr="A screenshot of a cell phone&#10;&#10;Description automatically generated">
            <a:extLst>
              <a:ext uri="{FF2B5EF4-FFF2-40B4-BE49-F238E27FC236}">
                <a16:creationId xmlns:a16="http://schemas.microsoft.com/office/drawing/2014/main" id="{DB46C43A-B86D-449D-9295-E106D41D6CF0}"/>
              </a:ext>
            </a:extLst>
          </p:cNvPr>
          <p:cNvPicPr>
            <a:picLocks noChangeAspect="1"/>
          </p:cNvPicPr>
          <p:nvPr/>
        </p:nvPicPr>
        <p:blipFill>
          <a:blip r:embed="rId3"/>
          <a:stretch>
            <a:fillRect/>
          </a:stretch>
        </p:blipFill>
        <p:spPr>
          <a:xfrm>
            <a:off x="2003423" y="1196537"/>
            <a:ext cx="8185153" cy="4781852"/>
          </a:xfrm>
          <a:prstGeom prst="rect">
            <a:avLst/>
          </a:prstGeom>
        </p:spPr>
      </p:pic>
    </p:spTree>
    <p:extLst>
      <p:ext uri="{BB962C8B-B14F-4D97-AF65-F5344CB8AC3E}">
        <p14:creationId xmlns:p14="http://schemas.microsoft.com/office/powerpoint/2010/main" val="3324690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US" dirty="0"/>
              <a:t>COMPARISONS</a:t>
            </a:r>
          </a:p>
        </p:txBody>
      </p:sp>
      <p:sp>
        <p:nvSpPr>
          <p:cNvPr id="5" name="Text Placeholder 4">
            <a:extLst>
              <a:ext uri="{FF2B5EF4-FFF2-40B4-BE49-F238E27FC236}">
                <a16:creationId xmlns:a16="http://schemas.microsoft.com/office/drawing/2014/main" id="{D630E50A-AB9F-4122-B5E0-DE40C6E48307}"/>
              </a:ext>
            </a:extLst>
          </p:cNvPr>
          <p:cNvSpPr>
            <a:spLocks noGrp="1"/>
          </p:cNvSpPr>
          <p:nvPr>
            <p:ph type="body" sz="quarter" idx="16"/>
          </p:nvPr>
        </p:nvSpPr>
        <p:spPr/>
        <p:txBody>
          <a:bodyPr/>
          <a:lstStyle/>
          <a:p>
            <a:r>
              <a:rPr lang="en-US" dirty="0"/>
              <a:t>Heat Map Visualization of Average DNI output in January/August</a:t>
            </a:r>
          </a:p>
        </p:txBody>
      </p:sp>
      <p:sp>
        <p:nvSpPr>
          <p:cNvPr id="4" name="Text Placeholder 3">
            <a:extLst>
              <a:ext uri="{FF2B5EF4-FFF2-40B4-BE49-F238E27FC236}">
                <a16:creationId xmlns:a16="http://schemas.microsoft.com/office/drawing/2014/main" id="{D3BFCB07-6C49-4FD9-A60E-365443B88FE2}"/>
              </a:ext>
            </a:extLst>
          </p:cNvPr>
          <p:cNvSpPr>
            <a:spLocks noGrp="1"/>
          </p:cNvSpPr>
          <p:nvPr>
            <p:ph type="body" idx="1"/>
          </p:nvPr>
        </p:nvSpPr>
        <p:spPr>
          <a:xfrm>
            <a:off x="838200" y="2267348"/>
            <a:ext cx="4856085" cy="333932"/>
          </a:xfrm>
        </p:spPr>
        <p:txBody>
          <a:bodyPr/>
          <a:lstStyle/>
          <a:p>
            <a:pPr algn="ctr"/>
            <a:r>
              <a:rPr lang="en-US" sz="2000" dirty="0"/>
              <a:t>January</a:t>
            </a:r>
          </a:p>
          <a:p>
            <a:endParaRPr lang="en-US" sz="2000" dirty="0"/>
          </a:p>
        </p:txBody>
      </p:sp>
      <p:sp>
        <p:nvSpPr>
          <p:cNvPr id="6" name="Text Placeholder 5">
            <a:extLst>
              <a:ext uri="{FF2B5EF4-FFF2-40B4-BE49-F238E27FC236}">
                <a16:creationId xmlns:a16="http://schemas.microsoft.com/office/drawing/2014/main" id="{349249DA-4230-416D-838C-A72D2E7CADA4}"/>
              </a:ext>
            </a:extLst>
          </p:cNvPr>
          <p:cNvSpPr>
            <a:spLocks noGrp="1"/>
          </p:cNvSpPr>
          <p:nvPr>
            <p:ph type="body" idx="18"/>
          </p:nvPr>
        </p:nvSpPr>
        <p:spPr>
          <a:xfrm>
            <a:off x="6096000" y="2264895"/>
            <a:ext cx="5149049" cy="454353"/>
          </a:xfrm>
        </p:spPr>
        <p:txBody>
          <a:bodyPr/>
          <a:lstStyle/>
          <a:p>
            <a:pPr algn="ctr"/>
            <a:r>
              <a:rPr lang="en-US" sz="2000" dirty="0"/>
              <a:t>August</a:t>
            </a:r>
          </a:p>
          <a:p>
            <a:endParaRPr lang="en-US" sz="2000" dirty="0"/>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7</a:t>
            </a:fld>
            <a:endParaRPr lang="en-US" dirty="0"/>
          </a:p>
        </p:txBody>
      </p:sp>
      <p:pic>
        <p:nvPicPr>
          <p:cNvPr id="11" name="Picture 10" descr="A picture containing text, map&#10;&#10;Description automatically generated">
            <a:extLst>
              <a:ext uri="{FF2B5EF4-FFF2-40B4-BE49-F238E27FC236}">
                <a16:creationId xmlns:a16="http://schemas.microsoft.com/office/drawing/2014/main" id="{45241293-AAE6-4B38-AA47-FE27BA10DD82}"/>
              </a:ext>
            </a:extLst>
          </p:cNvPr>
          <p:cNvPicPr>
            <a:picLocks noChangeAspect="1"/>
          </p:cNvPicPr>
          <p:nvPr/>
        </p:nvPicPr>
        <p:blipFill>
          <a:blip r:embed="rId2"/>
          <a:stretch>
            <a:fillRect/>
          </a:stretch>
        </p:blipFill>
        <p:spPr>
          <a:xfrm>
            <a:off x="1169704" y="2699389"/>
            <a:ext cx="4594793" cy="3320325"/>
          </a:xfrm>
          <a:prstGeom prst="rect">
            <a:avLst/>
          </a:prstGeom>
        </p:spPr>
      </p:pic>
      <p:pic>
        <p:nvPicPr>
          <p:cNvPr id="13" name="Picture 12" descr="A close up of a map&#10;&#10;Description automatically generated">
            <a:extLst>
              <a:ext uri="{FF2B5EF4-FFF2-40B4-BE49-F238E27FC236}">
                <a16:creationId xmlns:a16="http://schemas.microsoft.com/office/drawing/2014/main" id="{BD3EEBE0-0542-46AD-B34B-7BA98F8FBB1C}"/>
              </a:ext>
            </a:extLst>
          </p:cNvPr>
          <p:cNvPicPr>
            <a:picLocks noChangeAspect="1"/>
          </p:cNvPicPr>
          <p:nvPr/>
        </p:nvPicPr>
        <p:blipFill>
          <a:blip r:embed="rId3"/>
          <a:stretch>
            <a:fillRect/>
          </a:stretch>
        </p:blipFill>
        <p:spPr>
          <a:xfrm>
            <a:off x="6341810" y="2699389"/>
            <a:ext cx="4903238" cy="3327617"/>
          </a:xfrm>
          <a:prstGeom prst="rect">
            <a:avLst/>
          </a:prstGeom>
        </p:spPr>
      </p:pic>
    </p:spTree>
    <p:extLst>
      <p:ext uri="{BB962C8B-B14F-4D97-AF65-F5344CB8AC3E}">
        <p14:creationId xmlns:p14="http://schemas.microsoft.com/office/powerpoint/2010/main" val="4096409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a:xfrm>
            <a:off x="5821279" y="6118484"/>
            <a:ext cx="549442" cy="365125"/>
          </a:xfrm>
        </p:spPr>
        <p:txBody>
          <a:bodyPr anchor="ctr">
            <a:normAutofit/>
          </a:bodyPr>
          <a:lstStyle/>
          <a:p>
            <a:pPr>
              <a:spcAft>
                <a:spcPts val="600"/>
              </a:spcAft>
            </a:pPr>
            <a:fld id="{D495E168-DA5E-4888-8D8A-92B118324C14}" type="slidenum">
              <a:rPr lang="en-US" smtClean="0"/>
              <a:pPr>
                <a:spcAft>
                  <a:spcPts val="600"/>
                </a:spcAft>
              </a:pPr>
              <a:t>8</a:t>
            </a:fld>
            <a:endParaRPr lang="en-US"/>
          </a:p>
        </p:txBody>
      </p:sp>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a:xfrm>
            <a:off x="838200" y="365125"/>
            <a:ext cx="10515600" cy="1325563"/>
          </a:xfrm>
        </p:spPr>
        <p:txBody>
          <a:bodyPr anchor="ctr">
            <a:normAutofit/>
          </a:bodyPr>
          <a:lstStyle/>
          <a:p>
            <a:r>
              <a:rPr lang="en-US" dirty="0"/>
              <a:t>Heatmap – Jan/Aug Overlay</a:t>
            </a:r>
          </a:p>
        </p:txBody>
      </p:sp>
      <p:pic>
        <p:nvPicPr>
          <p:cNvPr id="15" name="Picture 14" descr="A picture containing map&#10;&#10;Description automatically generated">
            <a:extLst>
              <a:ext uri="{FF2B5EF4-FFF2-40B4-BE49-F238E27FC236}">
                <a16:creationId xmlns:a16="http://schemas.microsoft.com/office/drawing/2014/main" id="{A4E7F1C4-CA8C-4765-A9E2-04F8AD331086}"/>
              </a:ext>
            </a:extLst>
          </p:cNvPr>
          <p:cNvPicPr>
            <a:picLocks noChangeAspect="1"/>
          </p:cNvPicPr>
          <p:nvPr/>
        </p:nvPicPr>
        <p:blipFill>
          <a:blip r:embed="rId2"/>
          <a:stretch>
            <a:fillRect/>
          </a:stretch>
        </p:blipFill>
        <p:spPr>
          <a:xfrm>
            <a:off x="838200" y="2200688"/>
            <a:ext cx="5181600" cy="3601212"/>
          </a:xfrm>
          <a:prstGeom prst="rect">
            <a:avLst/>
          </a:prstGeom>
          <a:noFill/>
        </p:spPr>
      </p:pic>
      <p:sp>
        <p:nvSpPr>
          <p:cNvPr id="5" name="Text Placeholder 4">
            <a:extLst>
              <a:ext uri="{FF2B5EF4-FFF2-40B4-BE49-F238E27FC236}">
                <a16:creationId xmlns:a16="http://schemas.microsoft.com/office/drawing/2014/main" id="{D630E50A-AB9F-4122-B5E0-DE40C6E48307}"/>
              </a:ext>
            </a:extLst>
          </p:cNvPr>
          <p:cNvSpPr>
            <a:spLocks noGrp="1"/>
          </p:cNvSpPr>
          <p:nvPr>
            <p:ph sz="half" idx="2"/>
          </p:nvPr>
        </p:nvSpPr>
        <p:spPr>
          <a:xfrm>
            <a:off x="6981825" y="1825625"/>
            <a:ext cx="4705350" cy="4351338"/>
          </a:xfrm>
        </p:spPr>
        <p:txBody>
          <a:bodyPr>
            <a:normAutofit/>
          </a:bodyPr>
          <a:lstStyle/>
          <a:p>
            <a:r>
              <a:rPr lang="en-US" sz="1800" b="1" u="sng" dirty="0"/>
              <a:t>Top Ten States with Highest Solar Output</a:t>
            </a:r>
          </a:p>
          <a:p>
            <a:pPr marL="457200" indent="-457200">
              <a:buFont typeface="+mj-lt"/>
              <a:buAutoNum type="arabicPeriod"/>
            </a:pPr>
            <a:r>
              <a:rPr lang="en-US" sz="1800" dirty="0"/>
              <a:t>California – 21,074 MW</a:t>
            </a:r>
          </a:p>
          <a:p>
            <a:pPr marL="457200" indent="-457200">
              <a:buFont typeface="+mj-lt"/>
              <a:buAutoNum type="arabicPeriod"/>
            </a:pPr>
            <a:r>
              <a:rPr lang="en-US" sz="1800" dirty="0"/>
              <a:t>North Carolina – 4,308 MW</a:t>
            </a:r>
          </a:p>
          <a:p>
            <a:pPr marL="457200" indent="-457200">
              <a:buFont typeface="+mj-lt"/>
              <a:buAutoNum type="arabicPeriod"/>
            </a:pPr>
            <a:r>
              <a:rPr lang="en-US" sz="1800" dirty="0"/>
              <a:t>Arizona – 3,400 MW</a:t>
            </a:r>
          </a:p>
          <a:p>
            <a:pPr marL="457200" indent="-457200">
              <a:buFont typeface="+mj-lt"/>
              <a:buAutoNum type="arabicPeriod"/>
            </a:pPr>
            <a:r>
              <a:rPr lang="en-US" sz="1800" dirty="0"/>
              <a:t>Nevada – 2,595 MW</a:t>
            </a:r>
          </a:p>
          <a:p>
            <a:pPr marL="457200" indent="-457200">
              <a:buFont typeface="+mj-lt"/>
              <a:buAutoNum type="arabicPeriod"/>
            </a:pPr>
            <a:r>
              <a:rPr lang="en-US" sz="1800" dirty="0"/>
              <a:t>New Jersey – 2,390 MW</a:t>
            </a:r>
          </a:p>
          <a:p>
            <a:pPr marL="457200" indent="-457200">
              <a:buFont typeface="+mj-lt"/>
              <a:buAutoNum type="arabicPeriod"/>
            </a:pPr>
            <a:r>
              <a:rPr lang="en-US" sz="1800" dirty="0"/>
              <a:t>Massachusetts – 2,011 MW</a:t>
            </a:r>
          </a:p>
          <a:p>
            <a:pPr marL="457200" indent="-457200">
              <a:buFont typeface="+mj-lt"/>
              <a:buAutoNum type="arabicPeriod"/>
            </a:pPr>
            <a:r>
              <a:rPr lang="en-US" sz="1800" dirty="0"/>
              <a:t>Texas – 1,874 MW</a:t>
            </a:r>
          </a:p>
          <a:p>
            <a:pPr marL="457200" indent="-457200">
              <a:buFont typeface="+mj-lt"/>
              <a:buAutoNum type="arabicPeriod"/>
            </a:pPr>
            <a:r>
              <a:rPr lang="en-US" sz="1800" dirty="0"/>
              <a:t>Utah – 1,599 MW</a:t>
            </a:r>
          </a:p>
          <a:p>
            <a:pPr marL="457200" indent="-457200">
              <a:buFont typeface="+mj-lt"/>
              <a:buAutoNum type="arabicPeriod"/>
            </a:pPr>
            <a:r>
              <a:rPr lang="en-US" sz="1800" dirty="0"/>
              <a:t>Georgia – 1,566 MW</a:t>
            </a:r>
          </a:p>
          <a:p>
            <a:pPr marL="457200" indent="-457200">
              <a:buFont typeface="+mj-lt"/>
              <a:buAutoNum type="arabicPeriod"/>
            </a:pPr>
            <a:r>
              <a:rPr lang="en-US" sz="1800" dirty="0"/>
              <a:t>Florida – 1,430 MW</a:t>
            </a:r>
          </a:p>
          <a:p>
            <a:pPr marL="457200" indent="-457200">
              <a:buFont typeface="+mj-lt"/>
              <a:buAutoNum type="arabicPeriod"/>
            </a:pPr>
            <a:endParaRPr lang="en-US" sz="1800" dirty="0"/>
          </a:p>
        </p:txBody>
      </p:sp>
    </p:spTree>
    <p:extLst>
      <p:ext uri="{BB962C8B-B14F-4D97-AF65-F5344CB8AC3E}">
        <p14:creationId xmlns:p14="http://schemas.microsoft.com/office/powerpoint/2010/main" val="18768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
            <a:extLst>
              <a:ext uri="{FF2B5EF4-FFF2-40B4-BE49-F238E27FC236}">
                <a16:creationId xmlns:a16="http://schemas.microsoft.com/office/drawing/2014/main" id="{DAE3A09F-0417-4FA0-9481-350929A69065}"/>
              </a:ext>
            </a:extLst>
          </p:cNvPr>
          <p:cNvSpPr>
            <a:spLocks noGrp="1"/>
          </p:cNvSpPr>
          <p:nvPr>
            <p:ph type="sldNum" sz="quarter" idx="10"/>
          </p:nvPr>
        </p:nvSpPr>
        <p:spPr>
          <a:xfrm>
            <a:off x="5821279" y="6118484"/>
            <a:ext cx="549442" cy="365125"/>
          </a:xfrm>
        </p:spPr>
        <p:txBody>
          <a:bodyPr anchor="ctr">
            <a:normAutofit/>
          </a:bodyPr>
          <a:lstStyle/>
          <a:p>
            <a:pPr>
              <a:spcAft>
                <a:spcPts val="600"/>
              </a:spcAft>
            </a:pPr>
            <a:fld id="{D495E168-DA5E-4888-8D8A-92B118324C14}" type="slidenum">
              <a:rPr lang="en-US" noProof="0" smtClean="0"/>
              <a:pPr>
                <a:spcAft>
                  <a:spcPts val="600"/>
                </a:spcAft>
              </a:pPr>
              <a:t>9</a:t>
            </a:fld>
            <a:endParaRPr lang="en-US" noProof="0"/>
          </a:p>
        </p:txBody>
      </p:sp>
      <p:sp>
        <p:nvSpPr>
          <p:cNvPr id="2" name="Title 1">
            <a:extLst>
              <a:ext uri="{FF2B5EF4-FFF2-40B4-BE49-F238E27FC236}">
                <a16:creationId xmlns:a16="http://schemas.microsoft.com/office/drawing/2014/main" id="{A74EE02E-BDBF-416A-9505-B008391C23AD}"/>
              </a:ext>
            </a:extLst>
          </p:cNvPr>
          <p:cNvSpPr>
            <a:spLocks noGrp="1"/>
          </p:cNvSpPr>
          <p:nvPr>
            <p:ph type="title"/>
          </p:nvPr>
        </p:nvSpPr>
        <p:spPr>
          <a:xfrm>
            <a:off x="838200" y="365125"/>
            <a:ext cx="10515600" cy="1325563"/>
          </a:xfrm>
        </p:spPr>
        <p:txBody>
          <a:bodyPr anchor="ctr">
            <a:normAutofit/>
          </a:bodyPr>
          <a:lstStyle/>
          <a:p>
            <a:r>
              <a:rPr lang="en-US" sz="2400" u="sng" dirty="0"/>
              <a:t>Average Direct Normal Irradiance </a:t>
            </a:r>
            <a:r>
              <a:rPr lang="en-US" sz="2400" dirty="0"/>
              <a:t>-  The values returned are kWh/m</a:t>
            </a:r>
            <a:r>
              <a:rPr lang="en-US" sz="2400" baseline="30000" dirty="0"/>
              <a:t>2</a:t>
            </a:r>
            <a:r>
              <a:rPr lang="en-US" sz="2400" dirty="0"/>
              <a:t>/day (kilowatt hours per square meter per day). The insolation values represent the resource available to concentrating systems that track the sun throughout the day.</a:t>
            </a:r>
          </a:p>
        </p:txBody>
      </p:sp>
      <p:pic>
        <p:nvPicPr>
          <p:cNvPr id="7" name="Content Placeholder 6" descr="A close up of a map&#10;&#10;Description automatically generated">
            <a:extLst>
              <a:ext uri="{FF2B5EF4-FFF2-40B4-BE49-F238E27FC236}">
                <a16:creationId xmlns:a16="http://schemas.microsoft.com/office/drawing/2014/main" id="{BA5AC4A1-34E4-4340-968A-A9871BAFA8F5}"/>
              </a:ext>
            </a:extLst>
          </p:cNvPr>
          <p:cNvPicPr>
            <a:picLocks noGrp="1" noChangeAspect="1"/>
          </p:cNvPicPr>
          <p:nvPr>
            <p:ph sz="half" idx="1"/>
          </p:nvPr>
        </p:nvPicPr>
        <p:blipFill>
          <a:blip r:embed="rId2"/>
          <a:stretch>
            <a:fillRect/>
          </a:stretch>
        </p:blipFill>
        <p:spPr>
          <a:xfrm>
            <a:off x="879475" y="2090738"/>
            <a:ext cx="5175250" cy="3821113"/>
          </a:xfrm>
        </p:spPr>
      </p:pic>
      <p:pic>
        <p:nvPicPr>
          <p:cNvPr id="10" name="Content Placeholder 9" descr="A screenshot of a map&#10;&#10;Description automatically generated">
            <a:extLst>
              <a:ext uri="{FF2B5EF4-FFF2-40B4-BE49-F238E27FC236}">
                <a16:creationId xmlns:a16="http://schemas.microsoft.com/office/drawing/2014/main" id="{5FE6665A-A9E6-44D2-A09A-AA2A5740A880}"/>
              </a:ext>
            </a:extLst>
          </p:cNvPr>
          <p:cNvPicPr>
            <a:picLocks noGrp="1" noChangeAspect="1"/>
          </p:cNvPicPr>
          <p:nvPr>
            <p:ph sz="half" idx="2"/>
          </p:nvPr>
        </p:nvPicPr>
        <p:blipFill>
          <a:blip r:embed="rId3"/>
          <a:stretch>
            <a:fillRect/>
          </a:stretch>
        </p:blipFill>
        <p:spPr>
          <a:xfrm>
            <a:off x="6137275" y="2090738"/>
            <a:ext cx="5175250" cy="3821113"/>
          </a:xfrm>
        </p:spPr>
      </p:pic>
    </p:spTree>
    <p:extLst>
      <p:ext uri="{BB962C8B-B14F-4D97-AF65-F5344CB8AC3E}">
        <p14:creationId xmlns:p14="http://schemas.microsoft.com/office/powerpoint/2010/main" val="2196641343"/>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22977542_Outdoors presentation_RVA_v4.potx" id="{6CD96AFB-7D75-48FF-A856-C8B82BF3C12B}" vid="{1E6ACFD4-3AE6-4944-B76B-DA44E915EC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60B100-7079-4DE7-AF7C-20BFB1D62C46}">
  <ds:schemaRefs>
    <ds:schemaRef ds:uri="http://schemas.microsoft.com/sharepoint/v3/contenttype/forms"/>
  </ds:schemaRefs>
</ds:datastoreItem>
</file>

<file path=customXml/itemProps2.xml><?xml version="1.0" encoding="utf-8"?>
<ds:datastoreItem xmlns:ds="http://schemas.openxmlformats.org/officeDocument/2006/customXml" ds:itemID="{826A71AF-4CF2-4B95-BFB6-5C27500258C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427</Words>
  <Application>Microsoft Office PowerPoint</Application>
  <PresentationFormat>Widescreen</PresentationFormat>
  <Paragraphs>63</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Franklin Gothic Book</vt:lpstr>
      <vt:lpstr>Gill Sans MT</vt:lpstr>
      <vt:lpstr>Office Theme</vt:lpstr>
      <vt:lpstr>RENEWABLE ENERGY ANALYSIS</vt:lpstr>
      <vt:lpstr>From: Gas and Oil To:  Solar and Wind</vt:lpstr>
      <vt:lpstr>Project Outline</vt:lpstr>
      <vt:lpstr>Where our interests started:</vt:lpstr>
      <vt:lpstr>For Loop API Call</vt:lpstr>
      <vt:lpstr>For Loop API Call</vt:lpstr>
      <vt:lpstr>COMPARISONS</vt:lpstr>
      <vt:lpstr>Heatmap – Jan/Aug Overlay</vt:lpstr>
      <vt:lpstr>Average Direct Normal Irradiance -  The values returned are kWh/m2/day (kilowatt hours per square meter per day). The insolation values represent the resource available to concentrating systems that track the sun throughout the day.</vt:lpstr>
      <vt:lpstr>Average Global Horizontal Irradiance - The insolation values represent the global horizontal resource - the geometric sum of direct normal and diffuse irradiance components, representing total energy available on a planar surface.</vt:lpstr>
      <vt:lpstr>Average Tilt at Latitude - The insolation values represent the resource available to fixed flat plate system tilted towards the equator at an angle equal to the latitude.</vt:lpstr>
      <vt:lpstr>August 1, 2020 Wind Speed</vt:lpstr>
      <vt:lpstr>Project Data Index</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2020-08-02T21:13:05Z</dcterms:created>
  <dcterms:modified xsi:type="dcterms:W3CDTF">2020-08-03T22:47:52Z</dcterms:modified>
</cp:coreProperties>
</file>